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10"/>
  </p:notesMasterIdLst>
  <p:handoutMasterIdLst>
    <p:handoutMasterId r:id="rId11"/>
  </p:handoutMasterIdLst>
  <p:sldIdLst>
    <p:sldId id="256" r:id="rId2"/>
    <p:sldId id="257" r:id="rId3"/>
    <p:sldId id="258" r:id="rId4"/>
    <p:sldId id="259" r:id="rId5"/>
    <p:sldId id="260" r:id="rId6"/>
    <p:sldId id="261" r:id="rId7"/>
    <p:sldId id="262" r:id="rId8"/>
    <p:sldId id="263" r:id="rId9"/>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13" autoAdjust="0"/>
    <p:restoredTop sz="96327" autoAdjust="0"/>
  </p:normalViewPr>
  <p:slideViewPr>
    <p:cSldViewPr snapToGrid="0" showGuides="1">
      <p:cViewPr varScale="1">
        <p:scale>
          <a:sx n="111" d="100"/>
          <a:sy n="111" d="100"/>
        </p:scale>
        <p:origin x="248" y="568"/>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1/26/21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5459540-F946-1443-841F-2DCE4E66A8E4}"/>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68972636-8E41-5C41-8D15-BB4E999E3DD2}"/>
              </a:ext>
            </a:extLst>
          </p:cNvPr>
          <p:cNvSpPr>
            <a:spLocks noGrp="1"/>
          </p:cNvSpPr>
          <p:nvPr>
            <p:ph type="ctrTitle"/>
          </p:nvPr>
        </p:nvSpPr>
        <p:spPr/>
        <p:txBody>
          <a:bodyPr/>
          <a:lstStyle/>
          <a:p>
            <a:r>
              <a:rPr lang="en-US" dirty="0"/>
              <a:t>Pre-Live Session 4</a:t>
            </a:r>
          </a:p>
        </p:txBody>
      </p:sp>
    </p:spTree>
    <p:extLst>
      <p:ext uri="{BB962C8B-B14F-4D97-AF65-F5344CB8AC3E}">
        <p14:creationId xmlns:p14="http://schemas.microsoft.com/office/powerpoint/2010/main" val="2371472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C5AEE-65C0-C440-B8A4-D51DCBE7F9E7}"/>
              </a:ext>
            </a:extLst>
          </p:cNvPr>
          <p:cNvSpPr/>
          <p:nvPr/>
        </p:nvSpPr>
        <p:spPr>
          <a:xfrm>
            <a:off x="231493" y="923042"/>
            <a:ext cx="6713316" cy="550090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F8ABF-4A89-574D-8DCD-99DECE8A9451}"/>
              </a:ext>
            </a:extLst>
          </p:cNvPr>
          <p:cNvSpPr>
            <a:spLocks noGrp="1"/>
          </p:cNvSpPr>
          <p:nvPr>
            <p:ph type="title"/>
          </p:nvPr>
        </p:nvSpPr>
        <p:spPr/>
        <p:txBody>
          <a:bodyPr/>
          <a:lstStyle/>
          <a:p>
            <a:r>
              <a:rPr lang="en-US" dirty="0"/>
              <a:t>Question 1, Plotting Sunspot versus Years</a:t>
            </a:r>
          </a:p>
        </p:txBody>
      </p:sp>
      <p:pic>
        <p:nvPicPr>
          <p:cNvPr id="4" name="Picture 3" descr="Chart, line chart&#10;&#10;Description automatically generated">
            <a:extLst>
              <a:ext uri="{FF2B5EF4-FFF2-40B4-BE49-F238E27FC236}">
                <a16:creationId xmlns:a16="http://schemas.microsoft.com/office/drawing/2014/main" id="{0B5F1ABA-23A3-6B4C-B013-6A0B1079707E}"/>
              </a:ext>
            </a:extLst>
          </p:cNvPr>
          <p:cNvPicPr>
            <a:picLocks noChangeAspect="1"/>
          </p:cNvPicPr>
          <p:nvPr/>
        </p:nvPicPr>
        <p:blipFill>
          <a:blip r:embed="rId2"/>
          <a:stretch>
            <a:fillRect/>
          </a:stretch>
        </p:blipFill>
        <p:spPr>
          <a:xfrm>
            <a:off x="372258" y="1084822"/>
            <a:ext cx="6396323" cy="5197642"/>
          </a:xfrm>
          <a:prstGeom prst="rect">
            <a:avLst/>
          </a:prstGeom>
        </p:spPr>
      </p:pic>
      <p:sp>
        <p:nvSpPr>
          <p:cNvPr id="6" name="TextBox 5">
            <a:extLst>
              <a:ext uri="{FF2B5EF4-FFF2-40B4-BE49-F238E27FC236}">
                <a16:creationId xmlns:a16="http://schemas.microsoft.com/office/drawing/2014/main" id="{AB9CAA9A-8C70-4242-AEC9-69E0E1B90155}"/>
              </a:ext>
            </a:extLst>
          </p:cNvPr>
          <p:cNvSpPr txBox="1"/>
          <p:nvPr/>
        </p:nvSpPr>
        <p:spPr>
          <a:xfrm>
            <a:off x="7199453" y="1084822"/>
            <a:ext cx="447940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Positive correlation in these data, large (small) values tend to be followed by larger (smaller) values</a:t>
            </a:r>
          </a:p>
          <a:p>
            <a:pPr marL="285750" indent="-285750">
              <a:buFont typeface="Arial" panose="020B0604020202020204" pitchFamily="34" charset="0"/>
              <a:buChar char="•"/>
            </a:pPr>
            <a:r>
              <a:rPr lang="en-US" dirty="0"/>
              <a:t>Cyclic behavior</a:t>
            </a:r>
          </a:p>
          <a:p>
            <a:pPr marL="285750" indent="-285750">
              <a:buFont typeface="Arial" panose="020B0604020202020204" pitchFamily="34" charset="0"/>
              <a:buChar char="•"/>
            </a:pPr>
            <a:r>
              <a:rPr lang="en-US" dirty="0"/>
              <a:t>I believe this data to be stationary</a:t>
            </a:r>
          </a:p>
          <a:p>
            <a:pPr marL="742870" lvl="1" indent="-285750">
              <a:buFont typeface="Arial" panose="020B0604020202020204" pitchFamily="34" charset="0"/>
              <a:buChar char="•"/>
            </a:pPr>
            <a:r>
              <a:rPr lang="en-US" dirty="0"/>
              <a:t>It seems like the timing of these sunspots is not too predictable. </a:t>
            </a:r>
          </a:p>
        </p:txBody>
      </p:sp>
    </p:spTree>
    <p:extLst>
      <p:ext uri="{BB962C8B-B14F-4D97-AF65-F5344CB8AC3E}">
        <p14:creationId xmlns:p14="http://schemas.microsoft.com/office/powerpoint/2010/main" val="17968194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C5AEE-65C0-C440-B8A4-D51DCBE7F9E7}"/>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F8ABF-4A89-574D-8DCD-99DECE8A9451}"/>
              </a:ext>
            </a:extLst>
          </p:cNvPr>
          <p:cNvSpPr>
            <a:spLocks noGrp="1"/>
          </p:cNvSpPr>
          <p:nvPr>
            <p:ph type="title"/>
          </p:nvPr>
        </p:nvSpPr>
        <p:spPr/>
        <p:txBody>
          <a:bodyPr/>
          <a:lstStyle/>
          <a:p>
            <a:r>
              <a:rPr lang="en-US" dirty="0"/>
              <a:t>Question 1, ACF and PCF P</a:t>
            </a:r>
          </a:p>
        </p:txBody>
      </p:sp>
      <p:sp>
        <p:nvSpPr>
          <p:cNvPr id="7" name="Rectangle 6">
            <a:extLst>
              <a:ext uri="{FF2B5EF4-FFF2-40B4-BE49-F238E27FC236}">
                <a16:creationId xmlns:a16="http://schemas.microsoft.com/office/drawing/2014/main" id="{13D1291E-F84B-F241-94A5-0F55D60EBA50}"/>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75EADD-8BDB-4A4B-9C6C-72C06D985069}"/>
              </a:ext>
            </a:extLst>
          </p:cNvPr>
          <p:cNvSpPr txBox="1"/>
          <p:nvPr/>
        </p:nvSpPr>
        <p:spPr>
          <a:xfrm>
            <a:off x="821803" y="4722471"/>
            <a:ext cx="1006129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ACF should exponentially decrease to 0 as the lag increases, there is evidence of this occurring as the plot progresses</a:t>
            </a:r>
          </a:p>
          <a:p>
            <a:pPr marL="285750" indent="-285750">
              <a:buFont typeface="Arial" panose="020B0604020202020204" pitchFamily="34" charset="0"/>
              <a:buChar char="•"/>
            </a:pPr>
            <a:r>
              <a:rPr lang="en-US" dirty="0"/>
              <a:t>PCF should be equal to 0 beyond the order of the model.  The number of non-zero partial autocorrelations gives the order of the AR(1) model</a:t>
            </a:r>
          </a:p>
          <a:p>
            <a:pPr marL="285750" indent="-285750">
              <a:buFont typeface="Arial" panose="020B0604020202020204" pitchFamily="34" charset="0"/>
              <a:buChar char="•"/>
            </a:pPr>
            <a:r>
              <a:rPr lang="en-US" dirty="0"/>
              <a:t>AIC: 373.069</a:t>
            </a:r>
          </a:p>
        </p:txBody>
      </p:sp>
      <p:pic>
        <p:nvPicPr>
          <p:cNvPr id="13" name="Picture 12" descr="Chart&#10;&#10;Description automatically generated">
            <a:extLst>
              <a:ext uri="{FF2B5EF4-FFF2-40B4-BE49-F238E27FC236}">
                <a16:creationId xmlns:a16="http://schemas.microsoft.com/office/drawing/2014/main" id="{B4D97D3F-A32E-7E41-9A11-31AAB87FE5CE}"/>
              </a:ext>
            </a:extLst>
          </p:cNvPr>
          <p:cNvPicPr>
            <a:picLocks noChangeAspect="1"/>
          </p:cNvPicPr>
          <p:nvPr/>
        </p:nvPicPr>
        <p:blipFill>
          <a:blip r:embed="rId2"/>
          <a:stretch>
            <a:fillRect/>
          </a:stretch>
        </p:blipFill>
        <p:spPr>
          <a:xfrm>
            <a:off x="796365" y="1169138"/>
            <a:ext cx="4178460" cy="2810692"/>
          </a:xfrm>
          <a:prstGeom prst="rect">
            <a:avLst/>
          </a:prstGeom>
        </p:spPr>
      </p:pic>
      <p:pic>
        <p:nvPicPr>
          <p:cNvPr id="15" name="Picture 14" descr="Chart&#10;&#10;Description automatically generated">
            <a:extLst>
              <a:ext uri="{FF2B5EF4-FFF2-40B4-BE49-F238E27FC236}">
                <a16:creationId xmlns:a16="http://schemas.microsoft.com/office/drawing/2014/main" id="{4FCC12EC-06C0-4341-A68D-A4F4008E9B5E}"/>
              </a:ext>
            </a:extLst>
          </p:cNvPr>
          <p:cNvPicPr>
            <a:picLocks noChangeAspect="1"/>
          </p:cNvPicPr>
          <p:nvPr/>
        </p:nvPicPr>
        <p:blipFill>
          <a:blip r:embed="rId3"/>
          <a:stretch>
            <a:fillRect/>
          </a:stretch>
        </p:blipFill>
        <p:spPr>
          <a:xfrm>
            <a:off x="7152795" y="1177102"/>
            <a:ext cx="4178460" cy="2812266"/>
          </a:xfrm>
          <a:prstGeom prst="rect">
            <a:avLst/>
          </a:prstGeom>
        </p:spPr>
      </p:pic>
      <p:sp>
        <p:nvSpPr>
          <p:cNvPr id="16" name="Rectangle 15">
            <a:extLst>
              <a:ext uri="{FF2B5EF4-FFF2-40B4-BE49-F238E27FC236}">
                <a16:creationId xmlns:a16="http://schemas.microsoft.com/office/drawing/2014/main" id="{E21B9C73-E7B1-EC49-AAB4-E66C1C1D788E}"/>
              </a:ext>
            </a:extLst>
          </p:cNvPr>
          <p:cNvSpPr/>
          <p:nvPr/>
        </p:nvSpPr>
        <p:spPr>
          <a:xfrm>
            <a:off x="5668654" y="1635453"/>
            <a:ext cx="851515" cy="369332"/>
          </a:xfrm>
          <a:prstGeom prst="rect">
            <a:avLst/>
          </a:prstGeom>
        </p:spPr>
        <p:txBody>
          <a:bodyPr wrap="none">
            <a:spAutoFit/>
          </a:bodyPr>
          <a:lstStyle/>
          <a:p>
            <a:r>
              <a:rPr lang="en-US" dirty="0"/>
              <a:t>AR(1) </a:t>
            </a:r>
          </a:p>
        </p:txBody>
      </p:sp>
    </p:spTree>
    <p:extLst>
      <p:ext uri="{BB962C8B-B14F-4D97-AF65-F5344CB8AC3E}">
        <p14:creationId xmlns:p14="http://schemas.microsoft.com/office/powerpoint/2010/main" val="93295733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5B3A1B6C-FB23-0040-9B51-088DC97BEE23}"/>
              </a:ext>
            </a:extLst>
          </p:cNvPr>
          <p:cNvPicPr>
            <a:picLocks noChangeAspect="1"/>
          </p:cNvPicPr>
          <p:nvPr/>
        </p:nvPicPr>
        <p:blipFill>
          <a:blip r:embed="rId2"/>
          <a:stretch>
            <a:fillRect/>
          </a:stretch>
        </p:blipFill>
        <p:spPr>
          <a:xfrm>
            <a:off x="7273364" y="1050560"/>
            <a:ext cx="3937321" cy="3047847"/>
          </a:xfrm>
          <a:prstGeom prst="rect">
            <a:avLst/>
          </a:prstGeom>
        </p:spPr>
      </p:pic>
      <p:pic>
        <p:nvPicPr>
          <p:cNvPr id="6" name="Picture 5" descr="Chart&#10;&#10;Description automatically generated">
            <a:extLst>
              <a:ext uri="{FF2B5EF4-FFF2-40B4-BE49-F238E27FC236}">
                <a16:creationId xmlns:a16="http://schemas.microsoft.com/office/drawing/2014/main" id="{7C7A5C69-F621-924F-AAF5-4653445FEC77}"/>
              </a:ext>
            </a:extLst>
          </p:cNvPr>
          <p:cNvPicPr>
            <a:picLocks noChangeAspect="1"/>
          </p:cNvPicPr>
          <p:nvPr/>
        </p:nvPicPr>
        <p:blipFill>
          <a:blip r:embed="rId3"/>
          <a:stretch>
            <a:fillRect/>
          </a:stretch>
        </p:blipFill>
        <p:spPr>
          <a:xfrm>
            <a:off x="900732" y="1050561"/>
            <a:ext cx="3969726" cy="3047846"/>
          </a:xfrm>
          <a:prstGeom prst="rect">
            <a:avLst/>
          </a:prstGeom>
        </p:spPr>
      </p:pic>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AR(2) </a:t>
            </a:r>
          </a:p>
        </p:txBody>
      </p:sp>
      <p:sp>
        <p:nvSpPr>
          <p:cNvPr id="8" name="TextBox 7">
            <a:extLst>
              <a:ext uri="{FF2B5EF4-FFF2-40B4-BE49-F238E27FC236}">
                <a16:creationId xmlns:a16="http://schemas.microsoft.com/office/drawing/2014/main" id="{A606657F-EF25-BA40-AD05-DA66BBD51E95}"/>
              </a:ext>
            </a:extLst>
          </p:cNvPr>
          <p:cNvSpPr txBox="1"/>
          <p:nvPr/>
        </p:nvSpPr>
        <p:spPr>
          <a:xfrm>
            <a:off x="1851949" y="4525701"/>
            <a:ext cx="83916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large bar at partial autocorrelation function for lag 1</a:t>
            </a:r>
          </a:p>
          <a:p>
            <a:pPr marL="742870" lvl="1" indent="-285750">
              <a:buFont typeface="Arial" panose="020B0604020202020204" pitchFamily="34" charset="0"/>
              <a:buChar char="•"/>
            </a:pPr>
            <a:r>
              <a:rPr lang="en-US" dirty="0"/>
              <a:t>Tends to indicate this should be an AR(1) model  </a:t>
            </a:r>
          </a:p>
          <a:p>
            <a:pPr marL="285750" indent="-285750">
              <a:buFont typeface="Arial" panose="020B0604020202020204" pitchFamily="34" charset="0"/>
              <a:buChar char="•"/>
            </a:pPr>
            <a:r>
              <a:rPr lang="en-US" dirty="0"/>
              <a:t>AIC: 360.309</a:t>
            </a:r>
          </a:p>
        </p:txBody>
      </p:sp>
    </p:spTree>
    <p:extLst>
      <p:ext uri="{BB962C8B-B14F-4D97-AF65-F5344CB8AC3E}">
        <p14:creationId xmlns:p14="http://schemas.microsoft.com/office/powerpoint/2010/main" val="38361860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AR(3) </a:t>
            </a:r>
          </a:p>
        </p:txBody>
      </p:sp>
      <p:pic>
        <p:nvPicPr>
          <p:cNvPr id="9" name="Picture 8" descr="Chart&#10;&#10;Description automatically generated">
            <a:extLst>
              <a:ext uri="{FF2B5EF4-FFF2-40B4-BE49-F238E27FC236}">
                <a16:creationId xmlns:a16="http://schemas.microsoft.com/office/drawing/2014/main" id="{7CABD315-6751-B746-AFB1-078F60C3DC07}"/>
              </a:ext>
            </a:extLst>
          </p:cNvPr>
          <p:cNvPicPr>
            <a:picLocks noChangeAspect="1"/>
          </p:cNvPicPr>
          <p:nvPr/>
        </p:nvPicPr>
        <p:blipFill>
          <a:blip r:embed="rId2"/>
          <a:stretch>
            <a:fillRect/>
          </a:stretch>
        </p:blipFill>
        <p:spPr>
          <a:xfrm>
            <a:off x="7141220" y="1082920"/>
            <a:ext cx="4201610" cy="2983128"/>
          </a:xfrm>
          <a:prstGeom prst="rect">
            <a:avLst/>
          </a:prstGeom>
        </p:spPr>
      </p:pic>
      <p:pic>
        <p:nvPicPr>
          <p:cNvPr id="11" name="Picture 10" descr="Chart&#10;&#10;Description automatically generated">
            <a:extLst>
              <a:ext uri="{FF2B5EF4-FFF2-40B4-BE49-F238E27FC236}">
                <a16:creationId xmlns:a16="http://schemas.microsoft.com/office/drawing/2014/main" id="{04AA4769-C63A-7347-A444-C8DCE735DFC8}"/>
              </a:ext>
            </a:extLst>
          </p:cNvPr>
          <p:cNvPicPr>
            <a:picLocks noChangeAspect="1"/>
          </p:cNvPicPr>
          <p:nvPr/>
        </p:nvPicPr>
        <p:blipFill>
          <a:blip r:embed="rId3"/>
          <a:stretch>
            <a:fillRect/>
          </a:stretch>
        </p:blipFill>
        <p:spPr>
          <a:xfrm>
            <a:off x="804413" y="1082920"/>
            <a:ext cx="4162364" cy="2972651"/>
          </a:xfrm>
          <a:prstGeom prst="rect">
            <a:avLst/>
          </a:prstGeom>
        </p:spPr>
      </p:pic>
      <p:sp>
        <p:nvSpPr>
          <p:cNvPr id="12" name="Rectangle 11">
            <a:extLst>
              <a:ext uri="{FF2B5EF4-FFF2-40B4-BE49-F238E27FC236}">
                <a16:creationId xmlns:a16="http://schemas.microsoft.com/office/drawing/2014/main" id="{356DF573-AE3D-854E-BBE8-21C7A53B15C0}"/>
              </a:ext>
            </a:extLst>
          </p:cNvPr>
          <p:cNvSpPr/>
          <p:nvPr/>
        </p:nvSpPr>
        <p:spPr>
          <a:xfrm>
            <a:off x="804413" y="4480569"/>
            <a:ext cx="9994767" cy="1477328"/>
          </a:xfrm>
          <a:prstGeom prst="rect">
            <a:avLst/>
          </a:prstGeom>
        </p:spPr>
        <p:txBody>
          <a:bodyPr wrap="square">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large negative bar at partial autocorrelation function for lag 1</a:t>
            </a:r>
          </a:p>
          <a:p>
            <a:pPr marL="742870" lvl="1" indent="-285750">
              <a:buFont typeface="Arial" panose="020B0604020202020204" pitchFamily="34" charset="0"/>
              <a:buChar char="•"/>
            </a:pPr>
            <a:r>
              <a:rPr lang="en-US" dirty="0"/>
              <a:t>Tends to indicate this should be an AR(1) model  </a:t>
            </a:r>
          </a:p>
          <a:p>
            <a:pPr marL="285750" indent="-285750">
              <a:buFont typeface="Arial" panose="020B0604020202020204" pitchFamily="34" charset="0"/>
              <a:buChar char="•"/>
            </a:pPr>
            <a:r>
              <a:rPr lang="en-US" dirty="0"/>
              <a:t>AIC: 355.033</a:t>
            </a:r>
          </a:p>
        </p:txBody>
      </p:sp>
    </p:spTree>
    <p:extLst>
      <p:ext uri="{BB962C8B-B14F-4D97-AF65-F5344CB8AC3E}">
        <p14:creationId xmlns:p14="http://schemas.microsoft.com/office/powerpoint/2010/main" val="7176904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AR(4) </a:t>
            </a:r>
          </a:p>
        </p:txBody>
      </p:sp>
      <p:pic>
        <p:nvPicPr>
          <p:cNvPr id="10" name="Picture 9" descr="Chart&#10;&#10;Description automatically generated">
            <a:extLst>
              <a:ext uri="{FF2B5EF4-FFF2-40B4-BE49-F238E27FC236}">
                <a16:creationId xmlns:a16="http://schemas.microsoft.com/office/drawing/2014/main" id="{BC13723A-12B9-E644-A86C-442473CD5025}"/>
              </a:ext>
            </a:extLst>
          </p:cNvPr>
          <p:cNvPicPr>
            <a:picLocks noChangeAspect="1"/>
          </p:cNvPicPr>
          <p:nvPr/>
        </p:nvPicPr>
        <p:blipFill>
          <a:blip r:embed="rId2"/>
          <a:stretch>
            <a:fillRect/>
          </a:stretch>
        </p:blipFill>
        <p:spPr>
          <a:xfrm>
            <a:off x="788384" y="1064871"/>
            <a:ext cx="4194421" cy="3009418"/>
          </a:xfrm>
          <a:prstGeom prst="rect">
            <a:avLst/>
          </a:prstGeom>
        </p:spPr>
      </p:pic>
      <p:pic>
        <p:nvPicPr>
          <p:cNvPr id="13" name="Picture 12" descr="Chart&#10;&#10;Description automatically generated">
            <a:extLst>
              <a:ext uri="{FF2B5EF4-FFF2-40B4-BE49-F238E27FC236}">
                <a16:creationId xmlns:a16="http://schemas.microsoft.com/office/drawing/2014/main" id="{E1223EFD-7BA6-4244-9907-C02692804A0A}"/>
              </a:ext>
            </a:extLst>
          </p:cNvPr>
          <p:cNvPicPr>
            <a:picLocks noChangeAspect="1"/>
          </p:cNvPicPr>
          <p:nvPr/>
        </p:nvPicPr>
        <p:blipFill>
          <a:blip r:embed="rId3"/>
          <a:stretch>
            <a:fillRect/>
          </a:stretch>
        </p:blipFill>
        <p:spPr>
          <a:xfrm>
            <a:off x="7154618" y="1076093"/>
            <a:ext cx="4174814" cy="2998196"/>
          </a:xfrm>
          <a:prstGeom prst="rect">
            <a:avLst/>
          </a:prstGeom>
        </p:spPr>
      </p:pic>
      <p:sp>
        <p:nvSpPr>
          <p:cNvPr id="14" name="Rectangle 13">
            <a:extLst>
              <a:ext uri="{FF2B5EF4-FFF2-40B4-BE49-F238E27FC236}">
                <a16:creationId xmlns:a16="http://schemas.microsoft.com/office/drawing/2014/main" id="{CEABFBB9-5842-C348-AFC7-7963300EE372}"/>
              </a:ext>
            </a:extLst>
          </p:cNvPr>
          <p:cNvSpPr/>
          <p:nvPr/>
        </p:nvSpPr>
        <p:spPr>
          <a:xfrm>
            <a:off x="903522" y="4526285"/>
            <a:ext cx="10216946" cy="2308324"/>
          </a:xfrm>
          <a:prstGeom prst="rect">
            <a:avLst/>
          </a:prstGeom>
        </p:spPr>
        <p:txBody>
          <a:bodyPr wrap="square">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small bar at partial autocorrelation function for lag 1.</a:t>
            </a:r>
          </a:p>
          <a:p>
            <a:pPr marL="742870" lvl="1" indent="-285750">
              <a:buFont typeface="Arial" panose="020B0604020202020204" pitchFamily="34" charset="0"/>
              <a:buChar char="•"/>
            </a:pPr>
            <a:r>
              <a:rPr lang="en-US" dirty="0"/>
              <a:t>This value seems very small, and closely matches the bars in the blue area which tells us the area that statistically these autocorrelations are zero (Not real correlations, not good enough for the model). </a:t>
            </a:r>
          </a:p>
          <a:p>
            <a:pPr marL="285750" indent="-285750">
              <a:buFont typeface="Arial" panose="020B0604020202020204" pitchFamily="34" charset="0"/>
              <a:buChar char="•"/>
            </a:pPr>
            <a:r>
              <a:rPr lang="en-US" dirty="0"/>
              <a:t>AIC: 355.489</a:t>
            </a:r>
          </a:p>
          <a:p>
            <a:pPr marL="285750" indent="-285750">
              <a:buFont typeface="Arial" panose="020B0604020202020204" pitchFamily="34" charset="0"/>
              <a:buChar char="•"/>
            </a:pPr>
            <a:r>
              <a:rPr lang="en-US" dirty="0"/>
              <a:t>AR(4) has the lowest AIC of 355.489</a:t>
            </a:r>
          </a:p>
        </p:txBody>
      </p:sp>
    </p:spTree>
    <p:extLst>
      <p:ext uri="{BB962C8B-B14F-4D97-AF65-F5344CB8AC3E}">
        <p14:creationId xmlns:p14="http://schemas.microsoft.com/office/powerpoint/2010/main" val="108094743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5E0488-5ABA-3649-AD5D-19B44763172F}"/>
              </a:ext>
            </a:extLst>
          </p:cNvPr>
          <p:cNvSpPr/>
          <p:nvPr/>
        </p:nvSpPr>
        <p:spPr>
          <a:xfrm>
            <a:off x="6027635" y="1050948"/>
            <a:ext cx="5056066" cy="38219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92C16E8-5CAD-7E42-B062-6213A36B0448}"/>
              </a:ext>
            </a:extLst>
          </p:cNvPr>
          <p:cNvSpPr/>
          <p:nvPr/>
        </p:nvSpPr>
        <p:spPr>
          <a:xfrm>
            <a:off x="476632" y="1050948"/>
            <a:ext cx="5056066" cy="38219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341FE-C3AC-CC4A-B2BF-28E268791C65}"/>
              </a:ext>
            </a:extLst>
          </p:cNvPr>
          <p:cNvSpPr>
            <a:spLocks noGrp="1"/>
          </p:cNvSpPr>
          <p:nvPr>
            <p:ph type="title"/>
          </p:nvPr>
        </p:nvSpPr>
        <p:spPr/>
        <p:txBody>
          <a:bodyPr/>
          <a:lstStyle/>
          <a:p>
            <a:r>
              <a:rPr lang="en-US" dirty="0"/>
              <a:t>Question 1, 10 year predictions</a:t>
            </a:r>
          </a:p>
        </p:txBody>
      </p:sp>
      <p:pic>
        <p:nvPicPr>
          <p:cNvPr id="4" name="Picture 3" descr="Table&#10;&#10;Description automatically generated">
            <a:extLst>
              <a:ext uri="{FF2B5EF4-FFF2-40B4-BE49-F238E27FC236}">
                <a16:creationId xmlns:a16="http://schemas.microsoft.com/office/drawing/2014/main" id="{37FA677A-A4B2-8B45-AD08-85BD97C93E44}"/>
              </a:ext>
            </a:extLst>
          </p:cNvPr>
          <p:cNvPicPr>
            <a:picLocks noChangeAspect="1"/>
          </p:cNvPicPr>
          <p:nvPr/>
        </p:nvPicPr>
        <p:blipFill>
          <a:blip r:embed="rId2"/>
          <a:stretch>
            <a:fillRect/>
          </a:stretch>
        </p:blipFill>
        <p:spPr>
          <a:xfrm>
            <a:off x="971569" y="1243315"/>
            <a:ext cx="4203700" cy="3352800"/>
          </a:xfrm>
          <a:prstGeom prst="rect">
            <a:avLst/>
          </a:prstGeom>
        </p:spPr>
      </p:pic>
      <p:pic>
        <p:nvPicPr>
          <p:cNvPr id="7" name="Picture 6" descr="Chart, line chart&#10;&#10;Description automatically generated">
            <a:extLst>
              <a:ext uri="{FF2B5EF4-FFF2-40B4-BE49-F238E27FC236}">
                <a16:creationId xmlns:a16="http://schemas.microsoft.com/office/drawing/2014/main" id="{9FEF14DF-34E2-9849-8A5D-FBE108EDBFA6}"/>
              </a:ext>
            </a:extLst>
          </p:cNvPr>
          <p:cNvPicPr>
            <a:picLocks noChangeAspect="1"/>
          </p:cNvPicPr>
          <p:nvPr/>
        </p:nvPicPr>
        <p:blipFill>
          <a:blip r:embed="rId3"/>
          <a:stretch>
            <a:fillRect/>
          </a:stretch>
        </p:blipFill>
        <p:spPr>
          <a:xfrm>
            <a:off x="6281502" y="1177725"/>
            <a:ext cx="4548332" cy="3483980"/>
          </a:xfrm>
          <a:prstGeom prst="rect">
            <a:avLst/>
          </a:prstGeom>
        </p:spPr>
      </p:pic>
    </p:spTree>
    <p:extLst>
      <p:ext uri="{BB962C8B-B14F-4D97-AF65-F5344CB8AC3E}">
        <p14:creationId xmlns:p14="http://schemas.microsoft.com/office/powerpoint/2010/main" val="1485821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D82-4AB5-0F46-9580-36B3D1603B25}"/>
              </a:ext>
            </a:extLst>
          </p:cNvPr>
          <p:cNvSpPr>
            <a:spLocks noGrp="1"/>
          </p:cNvSpPr>
          <p:nvPr>
            <p:ph type="title"/>
          </p:nvPr>
        </p:nvSpPr>
        <p:spPr/>
        <p:txBody>
          <a:bodyPr/>
          <a:lstStyle/>
          <a:p>
            <a:r>
              <a:rPr lang="en-US" dirty="0"/>
              <a:t>Question 2</a:t>
            </a:r>
          </a:p>
        </p:txBody>
      </p:sp>
    </p:spTree>
    <p:extLst>
      <p:ext uri="{BB962C8B-B14F-4D97-AF65-F5344CB8AC3E}">
        <p14:creationId xmlns:p14="http://schemas.microsoft.com/office/powerpoint/2010/main" val="15827665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148</TotalTime>
  <Words>403</Words>
  <Application>Microsoft Macintosh PowerPoint</Application>
  <PresentationFormat>Custom</PresentationFormat>
  <Paragraphs>36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Courier New</vt:lpstr>
      <vt:lpstr>DRAFT-Marcom-New-Brand-Template-2019-DRAFT-v1.5</vt:lpstr>
      <vt:lpstr>Pre-Live Session 4</vt:lpstr>
      <vt:lpstr>Question 1, Plotting Sunspot versus Years</vt:lpstr>
      <vt:lpstr>Question 1, ACF and PCF P</vt:lpstr>
      <vt:lpstr>Question 1, Fitting AR(1) ,AR(2), AR(3), and AR(4) Mod</vt:lpstr>
      <vt:lpstr>Question 1, Fitting AR(1) ,AR(2), AR(3), and AR(4) Mod</vt:lpstr>
      <vt:lpstr>Question 1, Fitting AR(1) ,AR(2), AR(3), and AR(4) Mod</vt:lpstr>
      <vt:lpstr>Question 1, 10 year predictions</vt:lpstr>
      <vt:lpstr>Question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Pre-Live Session 4</dc:title>
  <dc:creator>Goodwin, Ben</dc:creator>
  <cp:lastModifiedBy>Goodwin, Ben</cp:lastModifiedBy>
  <cp:revision>8</cp:revision>
  <cp:lastPrinted>2019-05-15T16:46:10Z</cp:lastPrinted>
  <dcterms:created xsi:type="dcterms:W3CDTF">2021-01-26T21:55:55Z</dcterms:created>
  <dcterms:modified xsi:type="dcterms:W3CDTF">2021-01-27T05:49:05Z</dcterms:modified>
</cp:coreProperties>
</file>